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</p:sldIdLst>
  <p:sldSz cx="9906000" cy="6858000" type="A4"/>
  <p:notesSz cx="6724650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All websites" id="{5445EE9B-AC14-4457-B8A8-7AC1C0DBCA36}">
          <p14:sldIdLst/>
        </p14:section>
        <p14:section name="Foundation Phase" id="{B1714A40-95DF-4A0E-AACB-4C8AC3E74783}">
          <p14:sldIdLst>
            <p14:sldId id="257"/>
          </p14:sldIdLst>
        </p14:section>
        <p14:section name="Key Stage 2" id="{91475C5F-45CD-4254-AEFC-DBC786C797A1}">
          <p14:sldIdLst>
            <p14:sldId id="25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  <a:srgbClr val="FF66CC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1123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07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02380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8602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890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037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6002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0724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38395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519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842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059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95FC7-65B1-472B-9F3B-8622F8185DB9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975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D95FC7-65B1-472B-9F3B-8622F8185DB9}" type="datetimeFigureOut">
              <a:rPr lang="en-GB" smtClean="0"/>
              <a:t>05/10/2021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A38011-C924-47E2-82D6-19CBC39F10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52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bbc.co.uk/bitesize/primary" TargetMode="External"/><Relationship Id="rId13" Type="http://schemas.openxmlformats.org/officeDocument/2006/relationships/image" Target="../media/image8.png"/><Relationship Id="rId18" Type="http://schemas.openxmlformats.org/officeDocument/2006/relationships/image" Target="../media/image13.jpeg"/><Relationship Id="rId26" Type="http://schemas.openxmlformats.org/officeDocument/2006/relationships/image" Target="../media/image19.jpeg"/><Relationship Id="rId3" Type="http://schemas.openxmlformats.org/officeDocument/2006/relationships/image" Target="../media/image2.gif"/><Relationship Id="rId21" Type="http://schemas.openxmlformats.org/officeDocument/2006/relationships/image" Target="../media/image16.png"/><Relationship Id="rId7" Type="http://schemas.openxmlformats.org/officeDocument/2006/relationships/hyperlink" Target="http://www.bbc.co.uk/wales/learning/learnwelsh" TargetMode="External"/><Relationship Id="rId12" Type="http://schemas.openxmlformats.org/officeDocument/2006/relationships/hyperlink" Target="http://www.poridrwystori.org.uk/audio-rhymes" TargetMode="External"/><Relationship Id="rId17" Type="http://schemas.openxmlformats.org/officeDocument/2006/relationships/image" Target="../media/image12.png"/><Relationship Id="rId25" Type="http://schemas.openxmlformats.org/officeDocument/2006/relationships/hyperlink" Target="https://www.s4c.cymru/clic/Categories/13" TargetMode="External"/><Relationship Id="rId2" Type="http://schemas.openxmlformats.org/officeDocument/2006/relationships/image" Target="../media/image1.png"/><Relationship Id="rId16" Type="http://schemas.openxmlformats.org/officeDocument/2006/relationships/image" Target="../media/image11.png"/><Relationship Id="rId20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hyperlink" Target="http://www.poridrwystori.org.uk/audio-stories" TargetMode="External"/><Relationship Id="rId24" Type="http://schemas.openxmlformats.org/officeDocument/2006/relationships/image" Target="../media/image18.png"/><Relationship Id="rId5" Type="http://schemas.openxmlformats.org/officeDocument/2006/relationships/image" Target="../media/image4.png"/><Relationship Id="rId15" Type="http://schemas.openxmlformats.org/officeDocument/2006/relationships/image" Target="../media/image10.png"/><Relationship Id="rId23" Type="http://schemas.openxmlformats.org/officeDocument/2006/relationships/hyperlink" Target="https://www.youtube.com/channel/UCBQzkEuTgYOCz5Dzo2OPD0A/videos" TargetMode="External"/><Relationship Id="rId10" Type="http://schemas.openxmlformats.org/officeDocument/2006/relationships/image" Target="../media/image7.png"/><Relationship Id="rId19" Type="http://schemas.openxmlformats.org/officeDocument/2006/relationships/image" Target="../media/image14.png"/><Relationship Id="rId4" Type="http://schemas.openxmlformats.org/officeDocument/2006/relationships/image" Target="../media/image3.png"/><Relationship Id="rId9" Type="http://schemas.openxmlformats.org/officeDocument/2006/relationships/image" Target="../media/image6.png"/><Relationship Id="rId14" Type="http://schemas.openxmlformats.org/officeDocument/2006/relationships/image" Target="../media/image9.png"/><Relationship Id="rId22" Type="http://schemas.openxmlformats.org/officeDocument/2006/relationships/image" Target="../media/image1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hyperlink" Target="http://www.learnwelsh.net/" TargetMode="External"/><Relationship Id="rId18" Type="http://schemas.openxmlformats.org/officeDocument/2006/relationships/image" Target="../media/image10.png"/><Relationship Id="rId3" Type="http://schemas.openxmlformats.org/officeDocument/2006/relationships/image" Target="../media/image21.jpeg"/><Relationship Id="rId21" Type="http://schemas.openxmlformats.org/officeDocument/2006/relationships/hyperlink" Target="http://www.urdd.cymru/" TargetMode="External"/><Relationship Id="rId7" Type="http://schemas.openxmlformats.org/officeDocument/2006/relationships/image" Target="../media/image24.png"/><Relationship Id="rId12" Type="http://schemas.openxmlformats.org/officeDocument/2006/relationships/image" Target="../media/image28.png"/><Relationship Id="rId17" Type="http://schemas.openxmlformats.org/officeDocument/2006/relationships/image" Target="../media/image6.png"/><Relationship Id="rId2" Type="http://schemas.openxmlformats.org/officeDocument/2006/relationships/image" Target="../media/image20.jpeg"/><Relationship Id="rId16" Type="http://schemas.openxmlformats.org/officeDocument/2006/relationships/hyperlink" Target="https://www.bbc.co.uk/bitesize/primary" TargetMode="External"/><Relationship Id="rId20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image" Target="../media/image27.png"/><Relationship Id="rId5" Type="http://schemas.openxmlformats.org/officeDocument/2006/relationships/hyperlink" Target="http://cymraeg.gov.wales/" TargetMode="External"/><Relationship Id="rId15" Type="http://schemas.openxmlformats.org/officeDocument/2006/relationships/hyperlink" Target="http://www.bbc.co.uk/wales/learning/learnwelsh" TargetMode="External"/><Relationship Id="rId10" Type="http://schemas.openxmlformats.org/officeDocument/2006/relationships/hyperlink" Target="http://www.canolfanpeniarth.org/" TargetMode="External"/><Relationship Id="rId19" Type="http://schemas.openxmlformats.org/officeDocument/2006/relationships/image" Target="../media/image11.png"/><Relationship Id="rId4" Type="http://schemas.openxmlformats.org/officeDocument/2006/relationships/image" Target="../media/image22.jpeg"/><Relationship Id="rId9" Type="http://schemas.openxmlformats.org/officeDocument/2006/relationships/image" Target="../media/image26.png"/><Relationship Id="rId14" Type="http://schemas.openxmlformats.org/officeDocument/2006/relationships/image" Target="../media/image29.png"/><Relationship Id="rId22" Type="http://schemas.openxmlformats.org/officeDocument/2006/relationships/hyperlink" Target="https://www.urdd.cymru/cy/ieuenctid/criw/criw-cynradd/gweithlenni-i-ddysgwy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8932" y="3312961"/>
            <a:ext cx="1861857" cy="572079"/>
          </a:xfrm>
          <a:prstGeom prst="rect">
            <a:avLst/>
          </a:prstGeom>
        </p:spPr>
      </p:pic>
      <p:sp>
        <p:nvSpPr>
          <p:cNvPr id="1028" name="Rectangle 1027"/>
          <p:cNvSpPr/>
          <p:nvPr/>
        </p:nvSpPr>
        <p:spPr>
          <a:xfrm>
            <a:off x="-2381" y="3202446"/>
            <a:ext cx="4466405" cy="677777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535" y="3229569"/>
            <a:ext cx="4331713" cy="613352"/>
          </a:xfrm>
        </p:spPr>
        <p:txBody>
          <a:bodyPr>
            <a:normAutofit/>
          </a:bodyPr>
          <a:lstStyle/>
          <a:p>
            <a:r>
              <a:rPr lang="en-GB" sz="3600" b="1" dirty="0" err="1"/>
              <a:t>Gwefannau</a:t>
            </a:r>
            <a:r>
              <a:rPr lang="en-GB" sz="3600" b="1" dirty="0"/>
              <a:t> - Websites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4529693" y="11909"/>
            <a:ext cx="5353651" cy="3058372"/>
            <a:chOff x="4533299" y="9525"/>
            <a:chExt cx="5353651" cy="3058372"/>
          </a:xfrm>
        </p:grpSpPr>
        <p:sp>
          <p:nvSpPr>
            <p:cNvPr id="12" name="TextBox 11"/>
            <p:cNvSpPr txBox="1"/>
            <p:nvPr/>
          </p:nvSpPr>
          <p:spPr>
            <a:xfrm>
              <a:off x="4533299" y="9525"/>
              <a:ext cx="5353651" cy="2646878"/>
            </a:xfrm>
            <a:prstGeom prst="rect">
              <a:avLst/>
            </a:prstGeom>
            <a:noFill/>
            <a:ln w="28575">
              <a:solidFill>
                <a:srgbClr val="FFC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000" b="1" dirty="0"/>
                <a:t>     </a:t>
              </a:r>
              <a:r>
                <a:rPr lang="en-GB" sz="4000" b="1" dirty="0" err="1"/>
                <a:t>Cyw</a:t>
              </a:r>
              <a:r>
                <a:rPr lang="en-GB" sz="4000" b="1" dirty="0"/>
                <a:t>  </a:t>
              </a:r>
              <a:r>
                <a:rPr lang="en-GB" sz="4000" b="1" dirty="0" err="1"/>
                <a:t>Tiwb</a:t>
              </a:r>
              <a:endParaRPr lang="en-GB" sz="4000" b="1" dirty="0"/>
            </a:p>
            <a:p>
              <a:pPr algn="ctr"/>
              <a:r>
                <a:rPr lang="en-GB" b="1" dirty="0"/>
                <a:t>         watch children’s TV</a:t>
              </a:r>
            </a:p>
            <a:p>
              <a:endParaRPr lang="en-GB" b="1" dirty="0"/>
            </a:p>
            <a:p>
              <a:pPr algn="r"/>
              <a:endParaRPr lang="en-GB" dirty="0"/>
            </a:p>
            <a:p>
              <a:pPr algn="r"/>
              <a:endParaRPr lang="en-GB" dirty="0"/>
            </a:p>
            <a:p>
              <a:pPr algn="r"/>
              <a:endParaRPr lang="en-GB" dirty="0"/>
            </a:p>
            <a:p>
              <a:pPr algn="r"/>
              <a:endParaRPr lang="en-GB" dirty="0"/>
            </a:p>
            <a:p>
              <a:pPr algn="r"/>
              <a:endParaRPr lang="en-GB" dirty="0"/>
            </a:p>
          </p:txBody>
        </p:sp>
        <p:pic>
          <p:nvPicPr>
            <p:cNvPr id="1038" name="Picture 14" descr="Image result for s4c cyw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402" r="49867"/>
            <a:stretch/>
          </p:blipFill>
          <p:spPr bwMode="auto">
            <a:xfrm>
              <a:off x="8793000" y="171612"/>
              <a:ext cx="845068" cy="9768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692054" y="1828873"/>
              <a:ext cx="1587469" cy="1239024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8229717" y="1819564"/>
              <a:ext cx="1557259" cy="1230877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511638" y="1834536"/>
              <a:ext cx="1485558" cy="1215906"/>
            </a:xfrm>
            <a:prstGeom prst="rect">
              <a:avLst/>
            </a:prstGeom>
          </p:spPr>
        </p:pic>
      </p:grpSp>
      <p:sp>
        <p:nvSpPr>
          <p:cNvPr id="30" name="TextBox 29"/>
          <p:cNvSpPr txBox="1"/>
          <p:nvPr/>
        </p:nvSpPr>
        <p:spPr>
          <a:xfrm>
            <a:off x="-2381" y="3945951"/>
            <a:ext cx="5659002" cy="28931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r"/>
            <a:endParaRPr lang="en-GB" sz="800" dirty="0">
              <a:hlinkClick r:id="rId7"/>
            </a:endParaRPr>
          </a:p>
          <a:p>
            <a:pPr algn="r"/>
            <a:r>
              <a:rPr lang="en-GB" sz="1600" dirty="0">
                <a:hlinkClick r:id="rId7"/>
              </a:rPr>
              <a:t>www.bbc.co.uk/wales/learning/learnwelsh</a:t>
            </a:r>
            <a:endParaRPr lang="en-GB" sz="1600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r"/>
            <a:r>
              <a:rPr lang="en-GB" sz="1600" dirty="0">
                <a:hlinkClick r:id="rId8"/>
              </a:rPr>
              <a:t>https://www.bbc.co.uk/bitesize/primary</a:t>
            </a:r>
            <a:endParaRPr lang="en-GB" sz="1600" dirty="0"/>
          </a:p>
          <a:p>
            <a:endParaRPr lang="en-GB" sz="1600" dirty="0"/>
          </a:p>
          <a:p>
            <a:pPr algn="r"/>
            <a:endParaRPr lang="en-GB" dirty="0"/>
          </a:p>
          <a:p>
            <a:pPr algn="r"/>
            <a:endParaRPr lang="en-GB" dirty="0"/>
          </a:p>
          <a:p>
            <a:pPr algn="r"/>
            <a:endParaRPr lang="en-GB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9423" y="4152012"/>
            <a:ext cx="1531078" cy="776417"/>
          </a:xfrm>
          <a:prstGeom prst="rect">
            <a:avLst/>
          </a:prstGeom>
        </p:spPr>
      </p:pic>
      <p:pic>
        <p:nvPicPr>
          <p:cNvPr id="1024" name="Picture 102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03739" y="4384038"/>
            <a:ext cx="2798796" cy="996746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5744682" y="5210289"/>
            <a:ext cx="4102783" cy="1600437"/>
            <a:chOff x="162868" y="379658"/>
            <a:chExt cx="4011017" cy="1191693"/>
          </a:xfrm>
        </p:grpSpPr>
        <p:sp>
          <p:nvSpPr>
            <p:cNvPr id="5" name="TextBox 4"/>
            <p:cNvSpPr txBox="1"/>
            <p:nvPr/>
          </p:nvSpPr>
          <p:spPr>
            <a:xfrm>
              <a:off x="162868" y="379658"/>
              <a:ext cx="4011017" cy="1191693"/>
            </a:xfrm>
            <a:prstGeom prst="rect">
              <a:avLst/>
            </a:prstGeom>
            <a:noFill/>
            <a:ln w="28575">
              <a:solidFill>
                <a:srgbClr val="CC99FF"/>
              </a:solidFill>
            </a:ln>
          </p:spPr>
          <p:txBody>
            <a:bodyPr wrap="square" rtlCol="0">
              <a:spAutoFit/>
            </a:bodyPr>
            <a:lstStyle/>
            <a:p>
              <a:pPr algn="r"/>
              <a:r>
                <a:rPr lang="en-GB" sz="2400" b="1" dirty="0"/>
                <a:t>Listen to stories </a:t>
              </a:r>
            </a:p>
            <a:p>
              <a:pPr algn="r"/>
              <a:r>
                <a:rPr lang="en-GB" sz="2400" b="1" dirty="0"/>
                <a:t>and rhymes</a:t>
              </a:r>
            </a:p>
            <a:p>
              <a:pPr algn="r"/>
              <a:endParaRPr lang="en-GB" sz="1050" dirty="0">
                <a:hlinkClick r:id="rId11"/>
              </a:endParaRPr>
            </a:p>
            <a:p>
              <a:pPr algn="r"/>
              <a:r>
                <a:rPr lang="en-GB" dirty="0">
                  <a:hlinkClick r:id="rId11"/>
                </a:rPr>
                <a:t>www.poridrwystori.org.uk/audio-stories</a:t>
              </a:r>
              <a:endParaRPr lang="en-GB" dirty="0"/>
            </a:p>
            <a:p>
              <a:pPr algn="r"/>
              <a:r>
                <a:rPr lang="en-GB" dirty="0">
                  <a:hlinkClick r:id="rId12"/>
                </a:rPr>
                <a:t>www.poridrwystori.org.uk/audio-rhymes</a:t>
              </a:r>
              <a:r>
                <a:rPr lang="en-GB" sz="2000" dirty="0"/>
                <a:t> </a:t>
              </a:r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328886" y="448917"/>
              <a:ext cx="1100652" cy="592622"/>
            </a:xfrm>
            <a:prstGeom prst="rect">
              <a:avLst/>
            </a:prstGeom>
          </p:spPr>
        </p:pic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696545" y="173996"/>
            <a:ext cx="1495692" cy="131686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640751" y="1465481"/>
            <a:ext cx="1607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learn sign language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696545" y="3013027"/>
            <a:ext cx="1607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keep fit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284161" y="3025083"/>
            <a:ext cx="16072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learn Welsh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242408" y="3005184"/>
            <a:ext cx="20172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dirty="0"/>
              <a:t>favourite shows in Welsh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7911" y="5717732"/>
            <a:ext cx="5338614" cy="105507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8535" y="5276582"/>
            <a:ext cx="852857" cy="75272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911392" y="5305659"/>
            <a:ext cx="1212124" cy="382997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0" y="0"/>
            <a:ext cx="4390248" cy="307028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247" y="96970"/>
            <a:ext cx="2020475" cy="48395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92932" y="627891"/>
            <a:ext cx="1851616" cy="7171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291543" y="1614174"/>
            <a:ext cx="2005629" cy="139885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2295780" y="52511"/>
            <a:ext cx="1958707" cy="151596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15592" y="1465481"/>
            <a:ext cx="1999516" cy="154754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5788812" y="3363118"/>
            <a:ext cx="4094532" cy="1761348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Picture 35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9978" y="3388934"/>
            <a:ext cx="2020475" cy="483959"/>
          </a:xfrm>
          <a:prstGeom prst="rect">
            <a:avLst/>
          </a:prstGeom>
        </p:spPr>
      </p:pic>
      <p:sp>
        <p:nvSpPr>
          <p:cNvPr id="25" name="Rectangle 24"/>
          <p:cNvSpPr/>
          <p:nvPr/>
        </p:nvSpPr>
        <p:spPr>
          <a:xfrm>
            <a:off x="5840210" y="4539691"/>
            <a:ext cx="397458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u="sng" dirty="0">
                <a:solidFill>
                  <a:srgbClr val="0563C1"/>
                </a:solidFill>
                <a:latin typeface="Calibri" panose="020F0502020204030204" pitchFamily="34" charset="0"/>
                <a:ea typeface="Calibri" panose="020F0502020204030204" pitchFamily="34" charset="0"/>
                <a:hlinkClick r:id="rId23"/>
              </a:rPr>
              <a:t>https://www.youtube.com/channel/UCBQzkEuTgYOCz5Dzo2OPD0A/videos</a:t>
            </a:r>
            <a:endParaRPr lang="en-GB" sz="1600" dirty="0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873986" y="3894050"/>
            <a:ext cx="678507" cy="684023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6586269" y="3873597"/>
            <a:ext cx="320674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Videos teaching Welsh letter sounds to learners. Watch them in this order: </a:t>
            </a:r>
          </a:p>
          <a:p>
            <a:r>
              <a:rPr lang="en-GB" sz="1400" dirty="0"/>
              <a:t>Yellow &gt; Blue &gt; Green &gt; Pink &gt; Grey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6B2FABC-A1D7-414C-B17C-EB3FC3E5EBC3}"/>
              </a:ext>
            </a:extLst>
          </p:cNvPr>
          <p:cNvSpPr txBox="1"/>
          <p:nvPr/>
        </p:nvSpPr>
        <p:spPr>
          <a:xfrm>
            <a:off x="6385048" y="986441"/>
            <a:ext cx="2276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>
                <a:hlinkClick r:id="rId25"/>
              </a:rPr>
              <a:t>https://www.s4c.cymru/clic/Categories/13</a:t>
            </a:r>
            <a:endParaRPr lang="en-GB" dirty="0"/>
          </a:p>
        </p:txBody>
      </p:sp>
      <p:pic>
        <p:nvPicPr>
          <p:cNvPr id="39" name="Picture 38" descr="A screenshot of a cell phone&#10;&#10;Description automatically generated">
            <a:extLst>
              <a:ext uri="{FF2B5EF4-FFF2-40B4-BE49-F238E27FC236}">
                <a16:creationId xmlns:a16="http://schemas.microsoft.com/office/drawing/2014/main" id="{6CCBDB99-875A-4B27-A290-90301058928B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4160" y="3237522"/>
            <a:ext cx="1194318" cy="635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0623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29" descr="A screenshot of a cell phone&#10;&#10;Description automatically generated">
            <a:extLst>
              <a:ext uri="{FF2B5EF4-FFF2-40B4-BE49-F238E27FC236}">
                <a16:creationId xmlns:a16="http://schemas.microsoft.com/office/drawing/2014/main" id="{8A6E27E0-AD74-424E-A6D6-F3A7E0F04B0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5192" y="3106351"/>
            <a:ext cx="1128348" cy="586413"/>
          </a:xfrm>
          <a:prstGeom prst="rect">
            <a:avLst/>
          </a:prstGeom>
        </p:spPr>
      </p:pic>
      <p:sp>
        <p:nvSpPr>
          <p:cNvPr id="51" name="Rectangle 50"/>
          <p:cNvSpPr/>
          <p:nvPr/>
        </p:nvSpPr>
        <p:spPr>
          <a:xfrm>
            <a:off x="283678" y="2163917"/>
            <a:ext cx="4431614" cy="693992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0" name="Picture 6" descr="Image result for mr urd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1" y="3136092"/>
            <a:ext cx="579621" cy="681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gwersyll llangranno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3166" y="3183554"/>
            <a:ext cx="710402" cy="710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1901" y="2298461"/>
            <a:ext cx="3981236" cy="507834"/>
          </a:xfrm>
        </p:spPr>
        <p:txBody>
          <a:bodyPr>
            <a:normAutofit fontScale="90000"/>
          </a:bodyPr>
          <a:lstStyle/>
          <a:p>
            <a:r>
              <a:rPr lang="en-GB" sz="3600" b="1" dirty="0" err="1"/>
              <a:t>Gwefannau</a:t>
            </a:r>
            <a:r>
              <a:rPr lang="en-GB" sz="3600" b="1" dirty="0"/>
              <a:t> - Websites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420" y="5138227"/>
            <a:ext cx="3896772" cy="1661993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r"/>
            <a:r>
              <a:rPr lang="en-GB" dirty="0">
                <a:hlinkClick r:id="rId5"/>
              </a:rPr>
              <a:t>http://cymraeg.gov.wales</a:t>
            </a:r>
            <a:endParaRPr lang="en-GB" dirty="0"/>
          </a:p>
          <a:p>
            <a:pPr algn="r"/>
            <a:endParaRPr lang="en-GB" dirty="0"/>
          </a:p>
          <a:p>
            <a:pPr algn="ctr"/>
            <a:endParaRPr lang="en-GB" sz="1600" dirty="0"/>
          </a:p>
          <a:p>
            <a:pPr algn="ctr"/>
            <a:endParaRPr lang="en-GB" sz="1600" dirty="0"/>
          </a:p>
          <a:p>
            <a:pPr algn="ctr"/>
            <a:endParaRPr lang="en-GB" sz="1600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5805" y="5362771"/>
            <a:ext cx="1132542" cy="94297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81537" y="5873012"/>
            <a:ext cx="2521380" cy="48899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6712" y="6426264"/>
            <a:ext cx="3089965" cy="320656"/>
          </a:xfrm>
          <a:prstGeom prst="rect">
            <a:avLst/>
          </a:prstGeom>
        </p:spPr>
      </p:pic>
      <p:pic>
        <p:nvPicPr>
          <p:cNvPr id="1025" name="Picture 102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15809" y="4463675"/>
            <a:ext cx="3275617" cy="909278"/>
          </a:xfrm>
          <a:prstGeom prst="rect">
            <a:avLst/>
          </a:prstGeom>
        </p:spPr>
      </p:pic>
      <p:sp>
        <p:nvSpPr>
          <p:cNvPr id="1031" name="TextBox 1030"/>
          <p:cNvSpPr txBox="1"/>
          <p:nvPr/>
        </p:nvSpPr>
        <p:spPr>
          <a:xfrm>
            <a:off x="67652" y="39971"/>
            <a:ext cx="4804812" cy="1938992"/>
          </a:xfrm>
          <a:prstGeom prst="rect">
            <a:avLst/>
          </a:prstGeom>
          <a:noFill/>
          <a:ln w="28575">
            <a:solidFill>
              <a:srgbClr val="00FFFF"/>
            </a:solidFill>
          </a:ln>
        </p:spPr>
        <p:txBody>
          <a:bodyPr wrap="square" rtlCol="0">
            <a:spAutoFit/>
          </a:bodyPr>
          <a:lstStyle/>
          <a:p>
            <a:pPr algn="r"/>
            <a:r>
              <a:rPr lang="en-GB" sz="2400" dirty="0">
                <a:hlinkClick r:id="rId10"/>
              </a:rPr>
              <a:t>www.canolfanpeniarth.org</a:t>
            </a:r>
            <a:endParaRPr lang="en-GB" sz="2400" dirty="0"/>
          </a:p>
          <a:p>
            <a:endParaRPr lang="en-GB" dirty="0"/>
          </a:p>
          <a:p>
            <a:endParaRPr lang="en-GB" dirty="0"/>
          </a:p>
          <a:p>
            <a:r>
              <a:rPr lang="en-GB" sz="2000" dirty="0"/>
              <a:t>Click on: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dirty="0"/>
              <a:t>web and interactive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000" dirty="0"/>
              <a:t>Clock Game</a:t>
            </a:r>
            <a:endParaRPr lang="en-GB" sz="2400" dirty="0"/>
          </a:p>
        </p:txBody>
      </p:sp>
      <p:pic>
        <p:nvPicPr>
          <p:cNvPr id="1029" name="Picture 102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1110" y="117661"/>
            <a:ext cx="1209675" cy="714375"/>
          </a:xfrm>
          <a:prstGeom prst="rect">
            <a:avLst/>
          </a:prstGeom>
        </p:spPr>
      </p:pic>
      <p:pic>
        <p:nvPicPr>
          <p:cNvPr id="1033" name="Picture 103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051544" y="534170"/>
            <a:ext cx="1509392" cy="1358655"/>
          </a:xfrm>
          <a:prstGeom prst="rect">
            <a:avLst/>
          </a:prstGeom>
        </p:spPr>
      </p:pic>
      <p:sp>
        <p:nvSpPr>
          <p:cNvPr id="1034" name="TextBox 1033"/>
          <p:cNvSpPr txBox="1"/>
          <p:nvPr/>
        </p:nvSpPr>
        <p:spPr>
          <a:xfrm>
            <a:off x="5082139" y="-1"/>
            <a:ext cx="4804811" cy="3785652"/>
          </a:xfrm>
          <a:prstGeom prst="rect">
            <a:avLst/>
          </a:prstGeom>
          <a:noFill/>
          <a:ln w="28575">
            <a:solidFill>
              <a:srgbClr val="92D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hlinkClick r:id="rId13"/>
              </a:rPr>
              <a:t>www.learnwelsh.net</a:t>
            </a:r>
            <a:endParaRPr lang="en-GB" sz="2400" dirty="0"/>
          </a:p>
          <a:p>
            <a:pPr algn="ctr"/>
            <a:endParaRPr lang="en-GB" sz="2400" dirty="0"/>
          </a:p>
          <a:p>
            <a:pPr algn="ctr"/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</p:txBody>
      </p:sp>
      <p:pic>
        <p:nvPicPr>
          <p:cNvPr id="1035" name="Picture 1034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270299" y="651400"/>
            <a:ext cx="4372271" cy="283464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4184279" y="3853820"/>
            <a:ext cx="5659002" cy="28931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r"/>
            <a:endParaRPr lang="en-GB" sz="800" dirty="0">
              <a:hlinkClick r:id="rId15"/>
            </a:endParaRPr>
          </a:p>
          <a:p>
            <a:pPr algn="r"/>
            <a:r>
              <a:rPr lang="en-GB" sz="1600" dirty="0">
                <a:hlinkClick r:id="rId15"/>
              </a:rPr>
              <a:t>www.bbc.co.uk/wales/learning/learnwelsh</a:t>
            </a:r>
            <a:endParaRPr lang="en-GB" sz="1600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r"/>
            <a:r>
              <a:rPr lang="en-GB" sz="1600" dirty="0">
                <a:hlinkClick r:id="rId16"/>
              </a:rPr>
              <a:t>https://www.bbc.co.uk/bitesize/primary</a:t>
            </a:r>
            <a:endParaRPr lang="en-GB" sz="1600" dirty="0"/>
          </a:p>
          <a:p>
            <a:endParaRPr lang="en-GB" sz="1600" dirty="0"/>
          </a:p>
          <a:p>
            <a:pPr algn="r"/>
            <a:endParaRPr lang="en-GB" dirty="0"/>
          </a:p>
          <a:p>
            <a:pPr algn="r"/>
            <a:endParaRPr lang="en-GB" dirty="0"/>
          </a:p>
          <a:p>
            <a:pPr algn="r"/>
            <a:endParaRPr lang="en-GB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389751" y="4173796"/>
            <a:ext cx="1681439" cy="77641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320674" y="5674728"/>
            <a:ext cx="5338614" cy="105507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288864" y="5298366"/>
            <a:ext cx="852857" cy="75272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141721" y="5327443"/>
            <a:ext cx="1212124" cy="382997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7652" y="3045984"/>
            <a:ext cx="3934499" cy="190821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err="1"/>
              <a:t>Urdd</a:t>
            </a:r>
            <a:r>
              <a:rPr lang="en-GB" sz="2400" b="1" dirty="0"/>
              <a:t> </a:t>
            </a:r>
            <a:r>
              <a:rPr lang="en-GB" sz="2400" b="1" dirty="0" err="1"/>
              <a:t>Gobaith</a:t>
            </a:r>
            <a:r>
              <a:rPr lang="en-GB" sz="2400" b="1" dirty="0"/>
              <a:t> </a:t>
            </a:r>
            <a:r>
              <a:rPr lang="en-GB" sz="2400" b="1" dirty="0" err="1"/>
              <a:t>Cymru</a:t>
            </a:r>
            <a:endParaRPr lang="en-GB" sz="2400" b="1" dirty="0"/>
          </a:p>
          <a:p>
            <a:pPr algn="ctr"/>
            <a:r>
              <a:rPr lang="en-GB" sz="2000" dirty="0">
                <a:hlinkClick r:id="rId21"/>
              </a:rPr>
              <a:t>www.urdd.cymru</a:t>
            </a:r>
            <a:endParaRPr lang="en-GB" sz="2000" dirty="0"/>
          </a:p>
          <a:p>
            <a:pPr algn="ctr"/>
            <a:r>
              <a:rPr lang="en-GB" sz="2000" dirty="0"/>
              <a:t>Activity sheets available:</a:t>
            </a:r>
          </a:p>
          <a:p>
            <a:pPr algn="ctr"/>
            <a:r>
              <a:rPr lang="en-GB" dirty="0">
                <a:hlinkClick r:id="rId22"/>
              </a:rPr>
              <a:t>https://www.urdd.cymru/cy/ieuenctid/criw/criw-cynradd/gweithlenni-i-ddysgwyr/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74634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400</TotalTime>
  <Words>93</Words>
  <Application>Microsoft Office PowerPoint</Application>
  <PresentationFormat>A4 Paper (210x297 mm)</PresentationFormat>
  <Paragraphs>61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Wingdings</vt:lpstr>
      <vt:lpstr>Office Theme</vt:lpstr>
      <vt:lpstr>Gwefannau - Websites</vt:lpstr>
      <vt:lpstr>Gwefannau - Websites</vt:lpstr>
    </vt:vector>
  </TitlesOfParts>
  <Company>Powys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Gwefannau - Websites</dc:title>
  <dc:creator>Bethan Barlow</dc:creator>
  <cp:lastModifiedBy>school</cp:lastModifiedBy>
  <cp:revision>58</cp:revision>
  <dcterms:created xsi:type="dcterms:W3CDTF">2018-03-01T13:19:40Z</dcterms:created>
  <dcterms:modified xsi:type="dcterms:W3CDTF">2021-10-05T20:57:36Z</dcterms:modified>
</cp:coreProperties>
</file>