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4" r:id="rId3"/>
    <p:sldId id="275" r:id="rId4"/>
    <p:sldId id="277" r:id="rId5"/>
    <p:sldId id="284" r:id="rId6"/>
    <p:sldId id="285" r:id="rId7"/>
    <p:sldId id="286" r:id="rId8"/>
    <p:sldId id="292" r:id="rId9"/>
    <p:sldId id="293" r:id="rId10"/>
    <p:sldId id="294" r:id="rId11"/>
    <p:sldId id="295" r:id="rId12"/>
    <p:sldId id="296" r:id="rId13"/>
    <p:sldId id="297" r:id="rId14"/>
    <p:sldId id="287" r:id="rId15"/>
    <p:sldId id="288" r:id="rId1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21/06/2023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2889294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21/06/2023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91992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9DCC35-79E8-4040-BF5B-9A8750821BCC}" type="datetimeFigureOut">
              <a:rPr lang="en-GB" smtClean="0"/>
              <a:t>21/06/2023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27396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9DCC35-79E8-4040-BF5B-9A8750821BCC}" type="datetimeFigureOut">
              <a:rPr lang="en-GB" smtClean="0"/>
              <a:t>21/06/2023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246138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9DCC35-79E8-4040-BF5B-9A8750821BCC}" type="datetimeFigureOut">
              <a:rPr lang="en-GB" smtClean="0"/>
              <a:t>21/06/2023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1223537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9DCC35-79E8-4040-BF5B-9A8750821BCC}" type="datetimeFigureOut">
              <a:rPr lang="en-GB" smtClean="0"/>
              <a:t>21/06/2023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3690276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9DCC35-79E8-4040-BF5B-9A8750821BCC}" type="datetimeFigureOut">
              <a:rPr lang="en-GB" smtClean="0"/>
              <a:t>21/06/2023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72865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9DCC35-79E8-4040-BF5B-9A8750821BCC}" type="datetimeFigureOut">
              <a:rPr lang="en-GB" smtClean="0"/>
              <a:t>21/06/2023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1887157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9DCC35-79E8-4040-BF5B-9A8750821BCC}" type="datetimeFigureOut">
              <a:rPr lang="en-GB" smtClean="0"/>
              <a:t>21/06/2023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3632484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21/06/2023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94937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9DCC35-79E8-4040-BF5B-9A8750821BCC}" type="datetimeFigureOut">
              <a:rPr lang="en-GB" smtClean="0"/>
              <a:t>21/06/2023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59C05D-006D-4C71-9289-B826613DD640}" type="slidenum">
              <a:rPr lang="en-GB" smtClean="0"/>
              <a:t>‹#›</a:t>
            </a:fld>
            <a:endParaRPr lang="en-GB"/>
          </a:p>
        </p:txBody>
      </p:sp>
    </p:spTree>
    <p:extLst>
      <p:ext uri="{BB962C8B-B14F-4D97-AF65-F5344CB8AC3E}">
        <p14:creationId xmlns:p14="http://schemas.microsoft.com/office/powerpoint/2010/main" val="4255296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9DCC35-79E8-4040-BF5B-9A8750821BCC}" type="datetimeFigureOut">
              <a:rPr lang="en-GB" smtClean="0"/>
              <a:t>21/06/2023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59C05D-006D-4C71-9289-B826613DD640}" type="slidenum">
              <a:rPr lang="en-GB" smtClean="0"/>
              <a:t>‹#›</a:t>
            </a:fld>
            <a:endParaRPr lang="en-GB"/>
          </a:p>
        </p:txBody>
      </p:sp>
    </p:spTree>
    <p:extLst>
      <p:ext uri="{BB962C8B-B14F-4D97-AF65-F5344CB8AC3E}">
        <p14:creationId xmlns:p14="http://schemas.microsoft.com/office/powerpoint/2010/main" val="40366819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ymraeg Campu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2420888"/>
            <a:ext cx="7560840" cy="4032448"/>
          </a:xfrm>
          <a:prstGeom prst="rect">
            <a:avLst/>
          </a:prstGeom>
          <a:noFill/>
          <a:ln>
            <a:noFill/>
          </a:ln>
        </p:spPr>
      </p:pic>
      <p:sp>
        <p:nvSpPr>
          <p:cNvPr id="6" name="AutoShape 2" descr="Image result for consortiwm canolbarth y d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26495" b="25505"/>
          <a:stretch/>
        </p:blipFill>
        <p:spPr bwMode="auto">
          <a:xfrm>
            <a:off x="2370983" y="427700"/>
            <a:ext cx="3810000" cy="18288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1646815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179512" y="1484784"/>
            <a:ext cx="8784976" cy="2736304"/>
          </a:xfrm>
        </p:spPr>
        <p:txBody>
          <a:bodyPr>
            <a:normAutofit/>
          </a:bodyPr>
          <a:lstStyle/>
          <a:p>
            <a:r>
              <a:rPr lang="en-GB" sz="2000" b="1" dirty="0">
                <a:latin typeface="Comic Sans MS" panose="030F0702030302020204" pitchFamily="66" charset="0"/>
              </a:rPr>
              <a:t>1.3 Standards and Progress in skills</a:t>
            </a:r>
            <a:r>
              <a:rPr lang="en-GB" sz="2000" dirty="0">
                <a:latin typeface="Comic Sans MS" panose="030F0702030302020204" pitchFamily="66" charset="0"/>
              </a:rPr>
              <a:t/>
            </a:r>
            <a:br>
              <a:rPr lang="en-GB" sz="2000" dirty="0">
                <a:latin typeface="Comic Sans MS" panose="030F0702030302020204" pitchFamily="66" charset="0"/>
              </a:rPr>
            </a:br>
            <a:r>
              <a:rPr lang="en-GB" sz="2000" dirty="0">
                <a:latin typeface="Comic Sans MS" panose="030F0702030302020204" pitchFamily="66" charset="0"/>
              </a:rPr>
              <a:t>Inspectors should consider pupils’ standards in Welsh compared with schools in similar contexts and pupils’ previous attainment. They should consider pupils’ progression from the Foundation Phase to Key Stage 2. Inspectors should consider the progress pupils make in developing their Welsh language skills across the curriculum and across the school. They should consider how well pupils know about the advantages of learning Welsh and becoming bilingual. </a:t>
            </a:r>
          </a:p>
        </p:txBody>
      </p:sp>
      <p:sp>
        <p:nvSpPr>
          <p:cNvPr id="6" name="Title 1"/>
          <p:cNvSpPr txBox="1">
            <a:spLocks/>
          </p:cNvSpPr>
          <p:nvPr/>
        </p:nvSpPr>
        <p:spPr>
          <a:xfrm>
            <a:off x="179492" y="4293096"/>
            <a:ext cx="8784976" cy="230425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a:latin typeface="Comic Sans MS" panose="030F0702030302020204" pitchFamily="66" charset="0"/>
              </a:rPr>
              <a:t>3.3 Provision for Skills</a:t>
            </a:r>
          </a:p>
          <a:p>
            <a:r>
              <a:rPr lang="en-GB" sz="2000" dirty="0">
                <a:latin typeface="Comic Sans MS" panose="030F0702030302020204" pitchFamily="66" charset="0"/>
              </a:rPr>
              <a:t>Inspectors should evaluate the extent and quality of the school’s provision for the development of Welsh language skills in formal teaching activities and in informal situations. They should consider how well the school teaches pupils about the advantages of learning Welsh and becoming bilingual. It is a statutory requirement that all pupils learn Welsh up to the age of 16. </a:t>
            </a:r>
          </a:p>
        </p:txBody>
      </p:sp>
      <p:sp>
        <p:nvSpPr>
          <p:cNvPr id="7" name="Title 1"/>
          <p:cNvSpPr txBox="1">
            <a:spLocks/>
          </p:cNvSpPr>
          <p:nvPr/>
        </p:nvSpPr>
        <p:spPr>
          <a:xfrm>
            <a:off x="1403648" y="116632"/>
            <a:ext cx="7560840" cy="122413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dirty="0">
                <a:latin typeface="Comic Sans MS" panose="030F0702030302020204" pitchFamily="66" charset="0"/>
              </a:rPr>
              <a:t>Comments from the </a:t>
            </a:r>
          </a:p>
          <a:p>
            <a:r>
              <a:rPr lang="en-GB" sz="2800" b="1" dirty="0">
                <a:latin typeface="Comic Sans MS" panose="030F0702030302020204" pitchFamily="66" charset="0"/>
              </a:rPr>
              <a:t>New ESTYN Framework</a:t>
            </a:r>
            <a:endParaRPr lang="en-GB" sz="2800" dirty="0">
              <a:latin typeface="Comic Sans MS" panose="030F0702030302020204" pitchFamily="66" charset="0"/>
            </a:endParaRPr>
          </a:p>
        </p:txBody>
      </p:sp>
      <p:pic>
        <p:nvPicPr>
          <p:cNvPr id="8" name="Picture 7" descr="Screen Shot 2018-03-15 at 20.53.29.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16632"/>
            <a:ext cx="1683187" cy="727865"/>
          </a:xfrm>
          <a:prstGeom prst="rect">
            <a:avLst/>
          </a:prstGeom>
        </p:spPr>
      </p:pic>
    </p:spTree>
    <p:extLst>
      <p:ext uri="{BB962C8B-B14F-4D97-AF65-F5344CB8AC3E}">
        <p14:creationId xmlns:p14="http://schemas.microsoft.com/office/powerpoint/2010/main" val="5737343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512" y="764704"/>
            <a:ext cx="8784976" cy="44644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a:latin typeface="Comic Sans MS" panose="030F0702030302020204" pitchFamily="66" charset="0"/>
              </a:rPr>
              <a:t>4.2 Personal Development (including spiritual, moral, social and cultural development.)</a:t>
            </a:r>
          </a:p>
          <a:p>
            <a:r>
              <a:rPr lang="en-GB" sz="2000" dirty="0">
                <a:latin typeface="Comic Sans MS" panose="030F0702030302020204" pitchFamily="66" charset="0"/>
              </a:rPr>
              <a:t>Inspectors should consider how well the school encourages pupils to use their imagination and to engage with the creative arts through their studies, extra-curricular activities and educational visits. They should consider the extent to which school give pupils’ the opportunity to participate in performance, as individuals and in groups, to foster their self confidence, their expressive capacities and their ability to work in a team.</a:t>
            </a:r>
          </a:p>
          <a:p>
            <a:endParaRPr lang="en-GB" sz="2000" dirty="0">
              <a:latin typeface="Comic Sans MS" panose="030F0702030302020204" pitchFamily="66" charset="0"/>
            </a:endParaRPr>
          </a:p>
          <a:p>
            <a:r>
              <a:rPr lang="en-GB" sz="2000" dirty="0">
                <a:latin typeface="Comic Sans MS" panose="030F0702030302020204" pitchFamily="66" charset="0"/>
              </a:rPr>
              <a:t>Inspectors should consider how well the school provides lunchtime and after school opportunities or puts on assemblies, performances or Eisteddfodau to encourage pupils to participate in the arts and in sports and recreations.</a:t>
            </a:r>
          </a:p>
        </p:txBody>
      </p:sp>
      <p:sp>
        <p:nvSpPr>
          <p:cNvPr id="3" name="Title 1"/>
          <p:cNvSpPr txBox="1">
            <a:spLocks/>
          </p:cNvSpPr>
          <p:nvPr/>
        </p:nvSpPr>
        <p:spPr>
          <a:xfrm>
            <a:off x="179492" y="5157192"/>
            <a:ext cx="8784976" cy="148478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a:latin typeface="Comic Sans MS" panose="030F0702030302020204" pitchFamily="66" charset="0"/>
              </a:rPr>
              <a:t>5.1 Quality and effectiveness of leaders and managers</a:t>
            </a:r>
          </a:p>
          <a:p>
            <a:r>
              <a:rPr lang="en-GB" sz="2000" dirty="0">
                <a:latin typeface="Comic Sans MS" panose="030F0702030302020204" pitchFamily="66" charset="0"/>
              </a:rPr>
              <a:t>Inspectors should evaluate the extent to which leaders and managers plan strategically to provide purposeful opportunities for pupils to develop their Welsh language skills in formal and informal situations.</a:t>
            </a:r>
          </a:p>
        </p:txBody>
      </p:sp>
      <p:pic>
        <p:nvPicPr>
          <p:cNvPr id="4" name="Picture 3" descr="Screen Shot 2018-03-15 at 20.53.29.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16632"/>
            <a:ext cx="1683187" cy="727865"/>
          </a:xfrm>
          <a:prstGeom prst="rect">
            <a:avLst/>
          </a:prstGeom>
        </p:spPr>
      </p:pic>
    </p:spTree>
    <p:extLst>
      <p:ext uri="{BB962C8B-B14F-4D97-AF65-F5344CB8AC3E}">
        <p14:creationId xmlns:p14="http://schemas.microsoft.com/office/powerpoint/2010/main" val="19241692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905" t="16331" r="36515" b="10834"/>
          <a:stretch/>
        </p:blipFill>
        <p:spPr bwMode="auto">
          <a:xfrm>
            <a:off x="251520" y="584929"/>
            <a:ext cx="3718560" cy="532810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Title 1"/>
          <p:cNvSpPr txBox="1">
            <a:spLocks/>
          </p:cNvSpPr>
          <p:nvPr/>
        </p:nvSpPr>
        <p:spPr>
          <a:xfrm>
            <a:off x="4179015" y="1268760"/>
            <a:ext cx="4752508" cy="396044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dirty="0">
                <a:latin typeface="Comic Sans MS" panose="030F0702030302020204" pitchFamily="66" charset="0"/>
              </a:rPr>
              <a:t>The Welsh language is one of the treasures of Wales. It is part of</a:t>
            </a:r>
          </a:p>
          <a:p>
            <a:r>
              <a:rPr lang="en-GB" sz="2000" dirty="0">
                <a:latin typeface="Comic Sans MS" panose="030F0702030302020204" pitchFamily="66" charset="0"/>
              </a:rPr>
              <a:t>what defines us as people and as a nation. Our ambition as Welsh</a:t>
            </a:r>
          </a:p>
          <a:p>
            <a:r>
              <a:rPr lang="en-GB" sz="2000" dirty="0">
                <a:latin typeface="Comic Sans MS" panose="030F0702030302020204" pitchFamily="66" charset="0"/>
              </a:rPr>
              <a:t>Government is to see the number of people able to enjoy speaking</a:t>
            </a:r>
          </a:p>
          <a:p>
            <a:r>
              <a:rPr lang="en-GB" sz="2000" dirty="0">
                <a:latin typeface="Comic Sans MS" panose="030F0702030302020204" pitchFamily="66" charset="0"/>
              </a:rPr>
              <a:t>and using Welsh reach a million by 2050. This is certainly a challenging</a:t>
            </a:r>
          </a:p>
          <a:p>
            <a:r>
              <a:rPr lang="en-GB" sz="2000" dirty="0">
                <a:latin typeface="Comic Sans MS" panose="030F0702030302020204" pitchFamily="66" charset="0"/>
              </a:rPr>
              <a:t>ambition, but a challenge we believe is worthwhile and necessary if we</a:t>
            </a:r>
          </a:p>
          <a:p>
            <a:r>
              <a:rPr lang="en-GB" sz="2000" dirty="0">
                <a:latin typeface="Comic Sans MS" panose="030F0702030302020204" pitchFamily="66" charset="0"/>
              </a:rPr>
              <a:t>are to secure the vitality of the language for future generations. </a:t>
            </a:r>
          </a:p>
        </p:txBody>
      </p:sp>
    </p:spTree>
    <p:extLst>
      <p:ext uri="{BB962C8B-B14F-4D97-AF65-F5344CB8AC3E}">
        <p14:creationId xmlns:p14="http://schemas.microsoft.com/office/powerpoint/2010/main" val="4111710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6" name="Picture 5" descr="Screen Shot 2018-03-15 at 20.38.2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59500"/>
          </a:xfrm>
          <a:prstGeom prst="rect">
            <a:avLst/>
          </a:prstGeom>
        </p:spPr>
      </p:pic>
    </p:spTree>
    <p:extLst>
      <p:ext uri="{BB962C8B-B14F-4D97-AF65-F5344CB8AC3E}">
        <p14:creationId xmlns:p14="http://schemas.microsoft.com/office/powerpoint/2010/main" val="18132638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3" name="Picture 2" descr="Screen Shot 2018-03-15 at 20.38.3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72200"/>
          </a:xfrm>
          <a:prstGeom prst="rect">
            <a:avLst/>
          </a:prstGeom>
        </p:spPr>
      </p:pic>
    </p:spTree>
    <p:extLst>
      <p:ext uri="{BB962C8B-B14F-4D97-AF65-F5344CB8AC3E}">
        <p14:creationId xmlns:p14="http://schemas.microsoft.com/office/powerpoint/2010/main" val="41182466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38.5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72200"/>
          </a:xfrm>
          <a:prstGeom prst="rect">
            <a:avLst/>
          </a:prstGeom>
        </p:spPr>
      </p:pic>
    </p:spTree>
    <p:extLst>
      <p:ext uri="{BB962C8B-B14F-4D97-AF65-F5344CB8AC3E}">
        <p14:creationId xmlns:p14="http://schemas.microsoft.com/office/powerpoint/2010/main" val="41348169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1.0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30200"/>
            <a:ext cx="8826500" cy="6184900"/>
          </a:xfrm>
          <a:prstGeom prst="rect">
            <a:avLst/>
          </a:prstGeom>
        </p:spPr>
      </p:pic>
    </p:spTree>
    <p:extLst>
      <p:ext uri="{BB962C8B-B14F-4D97-AF65-F5344CB8AC3E}">
        <p14:creationId xmlns:p14="http://schemas.microsoft.com/office/powerpoint/2010/main" val="15837497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1.2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30200"/>
            <a:ext cx="8826500" cy="6184900"/>
          </a:xfrm>
          <a:prstGeom prst="rect">
            <a:avLst/>
          </a:prstGeom>
        </p:spPr>
      </p:pic>
    </p:spTree>
    <p:extLst>
      <p:ext uri="{BB962C8B-B14F-4D97-AF65-F5344CB8AC3E}">
        <p14:creationId xmlns:p14="http://schemas.microsoft.com/office/powerpoint/2010/main" val="4032255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1.4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39200" cy="6172200"/>
          </a:xfrm>
          <a:prstGeom prst="rect">
            <a:avLst/>
          </a:prstGeom>
        </p:spPr>
      </p:pic>
    </p:spTree>
    <p:extLst>
      <p:ext uri="{BB962C8B-B14F-4D97-AF65-F5344CB8AC3E}">
        <p14:creationId xmlns:p14="http://schemas.microsoft.com/office/powerpoint/2010/main" val="27889210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2.0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59500"/>
          </a:xfrm>
          <a:prstGeom prst="rect">
            <a:avLst/>
          </a:prstGeom>
        </p:spPr>
      </p:pic>
    </p:spTree>
    <p:extLst>
      <p:ext uri="{BB962C8B-B14F-4D97-AF65-F5344CB8AC3E}">
        <p14:creationId xmlns:p14="http://schemas.microsoft.com/office/powerpoint/2010/main" val="4092904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2.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342900"/>
            <a:ext cx="8788400" cy="6172200"/>
          </a:xfrm>
          <a:prstGeom prst="rect">
            <a:avLst/>
          </a:prstGeom>
        </p:spPr>
      </p:pic>
    </p:spTree>
    <p:extLst>
      <p:ext uri="{BB962C8B-B14F-4D97-AF65-F5344CB8AC3E}">
        <p14:creationId xmlns:p14="http://schemas.microsoft.com/office/powerpoint/2010/main" val="33265755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42.5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30200"/>
            <a:ext cx="8812088" cy="6184900"/>
          </a:xfrm>
          <a:prstGeom prst="rect">
            <a:avLst/>
          </a:prstGeom>
        </p:spPr>
      </p:pic>
      <p:sp>
        <p:nvSpPr>
          <p:cNvPr id="3" name="TextBox 2"/>
          <p:cNvSpPr txBox="1"/>
          <p:nvPr/>
        </p:nvSpPr>
        <p:spPr>
          <a:xfrm>
            <a:off x="4572000" y="332656"/>
            <a:ext cx="4392488" cy="6192688"/>
          </a:xfrm>
          <a:prstGeom prst="rect">
            <a:avLst/>
          </a:prstGeom>
          <a:solidFill>
            <a:schemeClr val="bg1">
              <a:lumMod val="95000"/>
            </a:schemeClr>
          </a:solidFill>
        </p:spPr>
        <p:txBody>
          <a:bodyPr wrap="square" rtlCol="0">
            <a:spAutoFit/>
          </a:bodyPr>
          <a:lstStyle/>
          <a:p>
            <a:endParaRPr lang="en-GB" dirty="0"/>
          </a:p>
        </p:txBody>
      </p:sp>
    </p:spTree>
    <p:extLst>
      <p:ext uri="{BB962C8B-B14F-4D97-AF65-F5344CB8AC3E}">
        <p14:creationId xmlns:p14="http://schemas.microsoft.com/office/powerpoint/2010/main" val="3648745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39.0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26500" cy="6159500"/>
          </a:xfrm>
          <a:prstGeom prst="rect">
            <a:avLst/>
          </a:prstGeom>
        </p:spPr>
      </p:pic>
    </p:spTree>
    <p:extLst>
      <p:ext uri="{BB962C8B-B14F-4D97-AF65-F5344CB8AC3E}">
        <p14:creationId xmlns:p14="http://schemas.microsoft.com/office/powerpoint/2010/main" val="13691051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2" name="Picture 1" descr="Screen Shot 2018-03-15 at 20.39.3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342900"/>
            <a:ext cx="8839200" cy="6172200"/>
          </a:xfrm>
          <a:prstGeom prst="rect">
            <a:avLst/>
          </a:prstGeom>
        </p:spPr>
      </p:pic>
    </p:spTree>
    <p:extLst>
      <p:ext uri="{BB962C8B-B14F-4D97-AF65-F5344CB8AC3E}">
        <p14:creationId xmlns:p14="http://schemas.microsoft.com/office/powerpoint/2010/main" val="3702760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392</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Comic Sans MS</vt:lpstr>
      <vt:lpstr>Office Theme</vt:lpstr>
      <vt:lpstr>PowerPoint Presentation</vt:lpstr>
      <vt:lpstr>1.3 Standards and Progress in skills Inspectors should consider pupils’ standards in Welsh compared with schools in similar contexts and pupils’ previous attainment. They should consider pupils’ progression from the Foundation Phase to Key Stage 2. Inspectors should consider the progress pupils make in developing their Welsh language skills across the curriculum and across the school. They should consider how well pupils know about the advantages of learning Welsh and becoming bilingual.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Cardiff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d16645\teacher</dc:creator>
  <cp:lastModifiedBy>J Powell (Glan-yr-Afon Primary School)</cp:lastModifiedBy>
  <cp:revision>25</cp:revision>
  <cp:lastPrinted>2018-03-27T13:29:35Z</cp:lastPrinted>
  <dcterms:created xsi:type="dcterms:W3CDTF">2018-03-15T13:21:15Z</dcterms:created>
  <dcterms:modified xsi:type="dcterms:W3CDTF">2023-06-21T09:45:23Z</dcterms:modified>
</cp:coreProperties>
</file>