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FF7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311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207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324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332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886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430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661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609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54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943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A2E8C-FB40-47E0-B425-FC4E591A9B3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949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A2E8C-FB40-47E0-B425-FC4E591A9B3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CE93D-4E2A-4CEC-AC11-B9EA27D31A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55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-zu72YpXKY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xMYf9y5qg4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ySWpRmZS7A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D6XUDLzo8k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64380" y="3767002"/>
            <a:ext cx="495517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b="1" dirty="0"/>
              <a:t>Welsh for </a:t>
            </a:r>
          </a:p>
          <a:p>
            <a:pPr algn="ctr"/>
            <a:r>
              <a:rPr lang="en-GB" sz="8800" b="1" dirty="0"/>
              <a:t>Parents</a:t>
            </a:r>
          </a:p>
        </p:txBody>
      </p:sp>
      <p:pic>
        <p:nvPicPr>
          <p:cNvPr id="1026" name="Picture 2" descr="https://cdn-icons-png.flaticon.com/512/1600/160092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6386">
            <a:off x="817426" y="126138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1146" t="30741" r="40729" b="38889"/>
          <a:stretch/>
        </p:blipFill>
        <p:spPr>
          <a:xfrm>
            <a:off x="8591550" y="152400"/>
            <a:ext cx="33147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627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2900" y="2148691"/>
            <a:ext cx="847725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   ah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buh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cuh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(from the back of throat) as in loch, Bach (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kh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     duh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Dd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(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as in the)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     air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      v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Ff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f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guh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Ng   as in si</a:t>
            </a: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ng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     huh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 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 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juh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 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886700" y="2148691"/>
            <a:ext cx="36195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(blow through back teeth)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   or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puh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Ph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f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  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(rolling)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Rh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rh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(rolling)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  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(as in soft)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  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tuh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(as in think)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  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 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oo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(as in n</a:t>
            </a: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oo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n)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       </a:t>
            </a:r>
            <a:r>
              <a:rPr lang="en-GB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ur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or u (as in </a:t>
            </a: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p)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10200" y="32843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600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Yr</a:t>
            </a:r>
            <a:r>
              <a:rPr lang="en-GB" sz="3600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Wyddor</a:t>
            </a:r>
            <a:r>
              <a:rPr lang="en-GB" sz="3600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Gymraeg</a:t>
            </a:r>
            <a:endParaRPr lang="en-GB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3600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Welsh Alphabet</a:t>
            </a:r>
            <a:endParaRPr lang="en-GB" sz="3600" dirty="0"/>
          </a:p>
        </p:txBody>
      </p:sp>
      <p:pic>
        <p:nvPicPr>
          <p:cNvPr id="10244" name="Picture 4" descr="https://cdn-icons-png.flaticon.com/512/6051/605152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05" y="756762"/>
            <a:ext cx="1966913" cy="196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0925" y="143768"/>
            <a:ext cx="48759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https://www.youtube.com/watch?v=h-zu72YpXKY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960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833979"/>
              </p:ext>
            </p:extLst>
          </p:nvPr>
        </p:nvGraphicFramePr>
        <p:xfrm>
          <a:off x="1136650" y="274320"/>
          <a:ext cx="8128000" cy="658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40412939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7197311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Welsh number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Pronunciation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13934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1=un           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2=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dau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3=tri         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4=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pedwar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5=pump                     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6=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chwech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7=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saith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8=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wyth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9=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naw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10=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11=un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un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12=un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dau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13=un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tri    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14=un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pedwar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15=un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pump 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16=un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chwech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17=un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saith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18=un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wyth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19=un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naw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20=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dau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ddeg</a:t>
                      </a:r>
                      <a:endParaRPr lang="en-GB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err="1"/>
                        <a:t>Een</a:t>
                      </a:r>
                      <a:endParaRPr lang="en-GB" sz="2000" dirty="0"/>
                    </a:p>
                    <a:p>
                      <a:r>
                        <a:rPr lang="en-GB" sz="2000" dirty="0"/>
                        <a:t>Dai</a:t>
                      </a:r>
                    </a:p>
                    <a:p>
                      <a:r>
                        <a:rPr lang="en-GB" sz="2000" dirty="0"/>
                        <a:t>Tree</a:t>
                      </a:r>
                    </a:p>
                    <a:p>
                      <a:r>
                        <a:rPr lang="en-GB" sz="2000" dirty="0" err="1"/>
                        <a:t>Ped</a:t>
                      </a:r>
                      <a:r>
                        <a:rPr lang="en-GB" sz="2000" baseline="0" dirty="0" err="1"/>
                        <a:t>warr</a:t>
                      </a:r>
                      <a:endParaRPr lang="en-GB" sz="2000" baseline="0" dirty="0"/>
                    </a:p>
                    <a:p>
                      <a:r>
                        <a:rPr lang="en-GB" sz="2000" baseline="0" dirty="0"/>
                        <a:t>Pimp</a:t>
                      </a:r>
                    </a:p>
                    <a:p>
                      <a:r>
                        <a:rPr lang="en-GB" sz="2000" baseline="0" dirty="0" err="1"/>
                        <a:t>Kwairckh</a:t>
                      </a:r>
                      <a:endParaRPr lang="en-GB" sz="2000" baseline="0" dirty="0"/>
                    </a:p>
                    <a:p>
                      <a:r>
                        <a:rPr lang="en-GB" sz="2000" baseline="0" dirty="0"/>
                        <a:t>S eye </a:t>
                      </a:r>
                      <a:r>
                        <a:rPr lang="en-GB" sz="2000" baseline="0" dirty="0" err="1"/>
                        <a:t>th</a:t>
                      </a:r>
                      <a:endParaRPr lang="en-GB" sz="2000" baseline="0" dirty="0"/>
                    </a:p>
                    <a:p>
                      <a:r>
                        <a:rPr lang="en-GB" sz="2000" baseline="0" dirty="0" err="1"/>
                        <a:t>Oyth</a:t>
                      </a:r>
                      <a:endParaRPr lang="en-GB" sz="2000" baseline="0" dirty="0"/>
                    </a:p>
                    <a:p>
                      <a:r>
                        <a:rPr lang="en-GB" sz="2000" baseline="0" dirty="0"/>
                        <a:t>Now</a:t>
                      </a:r>
                    </a:p>
                    <a:p>
                      <a:r>
                        <a:rPr lang="en-GB" sz="2000" baseline="0" dirty="0" err="1"/>
                        <a:t>Dairg</a:t>
                      </a:r>
                      <a:endParaRPr lang="en-GB" sz="2000" baseline="0" dirty="0"/>
                    </a:p>
                    <a:p>
                      <a:r>
                        <a:rPr lang="en-GB" sz="2000" baseline="0" dirty="0" err="1"/>
                        <a:t>Een</a:t>
                      </a:r>
                      <a:r>
                        <a:rPr lang="en-GB" sz="2000" baseline="0" dirty="0"/>
                        <a:t> </a:t>
                      </a:r>
                      <a:r>
                        <a:rPr lang="en-GB" sz="2000" baseline="0" dirty="0" err="1"/>
                        <a:t>dairg</a:t>
                      </a:r>
                      <a:r>
                        <a:rPr lang="en-GB" sz="2000" baseline="0" dirty="0"/>
                        <a:t> </a:t>
                      </a:r>
                      <a:r>
                        <a:rPr lang="en-GB" sz="2000" baseline="0" dirty="0" err="1"/>
                        <a:t>een</a:t>
                      </a:r>
                      <a:endParaRPr lang="en-GB" sz="2000" baseline="0" dirty="0"/>
                    </a:p>
                    <a:p>
                      <a:r>
                        <a:rPr lang="en-GB" sz="2000" baseline="0" dirty="0" err="1"/>
                        <a:t>Een</a:t>
                      </a:r>
                      <a:r>
                        <a:rPr lang="en-GB" sz="2000" baseline="0" dirty="0"/>
                        <a:t> </a:t>
                      </a:r>
                      <a:r>
                        <a:rPr lang="en-GB" sz="2000" baseline="0" dirty="0" err="1"/>
                        <a:t>dairg</a:t>
                      </a:r>
                      <a:r>
                        <a:rPr lang="en-GB" sz="2000" baseline="0" dirty="0"/>
                        <a:t> </a:t>
                      </a:r>
                      <a:r>
                        <a:rPr lang="en-GB" sz="2000" baseline="0" dirty="0" err="1"/>
                        <a:t>dai</a:t>
                      </a:r>
                      <a:endParaRPr lang="en-GB" sz="2000" baseline="0" dirty="0"/>
                    </a:p>
                    <a:p>
                      <a:r>
                        <a:rPr lang="en-GB" sz="2000" baseline="0" dirty="0" err="1"/>
                        <a:t>Een</a:t>
                      </a:r>
                      <a:r>
                        <a:rPr lang="en-GB" sz="2000" baseline="0" dirty="0"/>
                        <a:t> </a:t>
                      </a:r>
                      <a:r>
                        <a:rPr lang="en-GB" sz="2000" baseline="0" dirty="0" err="1"/>
                        <a:t>dairg</a:t>
                      </a:r>
                      <a:r>
                        <a:rPr lang="en-GB" sz="2000" baseline="0" dirty="0"/>
                        <a:t> tree</a:t>
                      </a:r>
                    </a:p>
                    <a:p>
                      <a:r>
                        <a:rPr lang="en-GB" sz="2000" baseline="0" dirty="0" err="1"/>
                        <a:t>Een</a:t>
                      </a:r>
                      <a:r>
                        <a:rPr lang="en-GB" sz="2000" baseline="0" dirty="0"/>
                        <a:t> </a:t>
                      </a:r>
                      <a:r>
                        <a:rPr lang="en-GB" sz="2000" baseline="0" dirty="0" err="1"/>
                        <a:t>dairg</a:t>
                      </a:r>
                      <a:r>
                        <a:rPr lang="en-GB" sz="2000" baseline="0" dirty="0"/>
                        <a:t> </a:t>
                      </a:r>
                      <a:r>
                        <a:rPr lang="en-GB" sz="2000" baseline="0" dirty="0" err="1"/>
                        <a:t>pedwarr</a:t>
                      </a:r>
                      <a:endParaRPr lang="en-GB" sz="2000" baseline="0" dirty="0"/>
                    </a:p>
                    <a:p>
                      <a:r>
                        <a:rPr lang="en-GB" sz="2000" baseline="0" dirty="0" err="1"/>
                        <a:t>Een</a:t>
                      </a:r>
                      <a:r>
                        <a:rPr lang="en-GB" sz="2000" baseline="0" dirty="0"/>
                        <a:t> </a:t>
                      </a:r>
                      <a:r>
                        <a:rPr lang="en-GB" sz="2000" baseline="0" dirty="0" err="1"/>
                        <a:t>dairg</a:t>
                      </a:r>
                      <a:r>
                        <a:rPr lang="en-GB" sz="2000" baseline="0" dirty="0"/>
                        <a:t> pimp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aseline="0" dirty="0" err="1"/>
                        <a:t>Een</a:t>
                      </a:r>
                      <a:r>
                        <a:rPr lang="en-GB" sz="2000" baseline="0" dirty="0"/>
                        <a:t> </a:t>
                      </a:r>
                      <a:r>
                        <a:rPr lang="en-GB" sz="2000" baseline="0" dirty="0" err="1"/>
                        <a:t>dairg</a:t>
                      </a:r>
                      <a:r>
                        <a:rPr lang="en-GB" sz="2000" baseline="0" dirty="0"/>
                        <a:t> </a:t>
                      </a:r>
                      <a:r>
                        <a:rPr lang="en-GB" sz="2000" baseline="0" dirty="0" err="1"/>
                        <a:t>Kwairckh</a:t>
                      </a:r>
                      <a:endParaRPr lang="en-GB" sz="2000" baseline="0" dirty="0"/>
                    </a:p>
                    <a:p>
                      <a:r>
                        <a:rPr lang="en-GB" sz="2000" dirty="0" err="1"/>
                        <a:t>Een</a:t>
                      </a:r>
                      <a:r>
                        <a:rPr lang="en-GB" sz="2000" dirty="0"/>
                        <a:t> </a:t>
                      </a:r>
                      <a:r>
                        <a:rPr lang="en-GB" sz="2000" dirty="0" err="1"/>
                        <a:t>dairg</a:t>
                      </a:r>
                      <a:r>
                        <a:rPr lang="en-GB" sz="2000" dirty="0"/>
                        <a:t> s-eye</a:t>
                      </a:r>
                      <a:r>
                        <a:rPr lang="en-GB" sz="2000" baseline="0" dirty="0"/>
                        <a:t>-</a:t>
                      </a:r>
                      <a:r>
                        <a:rPr lang="en-GB" sz="2000" baseline="0" dirty="0" err="1"/>
                        <a:t>th</a:t>
                      </a:r>
                      <a:endParaRPr lang="en-GB" sz="2000" baseline="0" dirty="0"/>
                    </a:p>
                    <a:p>
                      <a:r>
                        <a:rPr lang="en-GB" sz="2000" baseline="0" dirty="0" err="1"/>
                        <a:t>Een</a:t>
                      </a:r>
                      <a:r>
                        <a:rPr lang="en-GB" sz="2000" baseline="0" dirty="0"/>
                        <a:t> </a:t>
                      </a:r>
                      <a:r>
                        <a:rPr lang="en-GB" sz="2000" baseline="0" dirty="0" err="1"/>
                        <a:t>dairg</a:t>
                      </a:r>
                      <a:r>
                        <a:rPr lang="en-GB" sz="2000" baseline="0" dirty="0"/>
                        <a:t> </a:t>
                      </a:r>
                      <a:r>
                        <a:rPr lang="en-GB" sz="2000" baseline="0" dirty="0" err="1"/>
                        <a:t>oyth</a:t>
                      </a:r>
                      <a:endParaRPr lang="en-GB" sz="2000" baseline="0" dirty="0"/>
                    </a:p>
                    <a:p>
                      <a:r>
                        <a:rPr lang="en-GB" sz="2000" baseline="0" dirty="0" err="1"/>
                        <a:t>Een</a:t>
                      </a:r>
                      <a:r>
                        <a:rPr lang="en-GB" sz="2000" baseline="0" dirty="0"/>
                        <a:t> </a:t>
                      </a:r>
                      <a:r>
                        <a:rPr lang="en-GB" sz="2000" baseline="0" dirty="0" err="1"/>
                        <a:t>dairg</a:t>
                      </a:r>
                      <a:r>
                        <a:rPr lang="en-GB" sz="2000" baseline="0" dirty="0"/>
                        <a:t> now</a:t>
                      </a:r>
                    </a:p>
                    <a:p>
                      <a:r>
                        <a:rPr lang="en-GB" sz="2000" baseline="0" dirty="0"/>
                        <a:t>Dai there-g</a:t>
                      </a:r>
                      <a:endParaRPr lang="en-GB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6380185"/>
                  </a:ext>
                </a:extLst>
              </a:tr>
            </a:tbl>
          </a:graphicData>
        </a:graphic>
      </p:graphicFrame>
      <p:pic>
        <p:nvPicPr>
          <p:cNvPr id="6" name="Picture 2" descr="https://cdn-icons-png.flaticon.com/512/4002/40025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1525" y="1481455"/>
            <a:ext cx="2035175" cy="203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9755082" y="4323834"/>
            <a:ext cx="19416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https://www.youtube.com/watch?v=lxMYf9y5qg4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6589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990099"/>
              </p:ext>
            </p:extLst>
          </p:nvPr>
        </p:nvGraphicFramePr>
        <p:xfrm>
          <a:off x="381000" y="719666"/>
          <a:ext cx="10439400" cy="56811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9850">
                  <a:extLst>
                    <a:ext uri="{9D8B030D-6E8A-4147-A177-3AD203B41FA5}">
                      <a16:colId xmlns:a16="http://schemas.microsoft.com/office/drawing/2014/main" val="1940344387"/>
                    </a:ext>
                  </a:extLst>
                </a:gridCol>
                <a:gridCol w="2609850">
                  <a:extLst>
                    <a:ext uri="{9D8B030D-6E8A-4147-A177-3AD203B41FA5}">
                      <a16:colId xmlns:a16="http://schemas.microsoft.com/office/drawing/2014/main" val="1800219926"/>
                    </a:ext>
                  </a:extLst>
                </a:gridCol>
                <a:gridCol w="2609850">
                  <a:extLst>
                    <a:ext uri="{9D8B030D-6E8A-4147-A177-3AD203B41FA5}">
                      <a16:colId xmlns:a16="http://schemas.microsoft.com/office/drawing/2014/main" val="2585593343"/>
                    </a:ext>
                  </a:extLst>
                </a:gridCol>
                <a:gridCol w="2609850">
                  <a:extLst>
                    <a:ext uri="{9D8B030D-6E8A-4147-A177-3AD203B41FA5}">
                      <a16:colId xmlns:a16="http://schemas.microsoft.com/office/drawing/2014/main" val="1590485377"/>
                    </a:ext>
                  </a:extLst>
                </a:gridCol>
              </a:tblGrid>
              <a:tr h="1954811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>
                          <a:solidFill>
                            <a:schemeClr val="tx1"/>
                          </a:solidFill>
                        </a:rPr>
                        <a:t>glas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>
                          <a:solidFill>
                            <a:schemeClr val="tx1"/>
                          </a:solidFill>
                        </a:rPr>
                        <a:t>gwyrdd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>
                          <a:solidFill>
                            <a:schemeClr val="tx1"/>
                          </a:solidFill>
                        </a:rPr>
                        <a:t>melyn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>
                          <a:solidFill>
                            <a:schemeClr val="tx1"/>
                          </a:solidFill>
                        </a:rPr>
                        <a:t>coch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0173011"/>
                  </a:ext>
                </a:extLst>
              </a:tr>
              <a:tr h="1863161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>
                          <a:solidFill>
                            <a:schemeClr val="bg1"/>
                          </a:solidFill>
                        </a:rPr>
                        <a:t>du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>
                          <a:solidFill>
                            <a:schemeClr val="tx1"/>
                          </a:solidFill>
                        </a:rPr>
                        <a:t>gwyn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>
                          <a:solidFill>
                            <a:schemeClr val="tx1"/>
                          </a:solidFill>
                        </a:rPr>
                        <a:t>porffor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>
                          <a:solidFill>
                            <a:schemeClr val="tx1"/>
                          </a:solidFill>
                        </a:rPr>
                        <a:t>oren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0747135"/>
                  </a:ext>
                </a:extLst>
              </a:tr>
              <a:tr h="1863161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/>
                        <a:t>pinc</a:t>
                      </a:r>
                      <a:endParaRPr lang="en-GB" sz="6000" b="1" dirty="0"/>
                    </a:p>
                  </a:txBody>
                  <a:tcP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 err="1">
                          <a:solidFill>
                            <a:schemeClr val="tx1"/>
                          </a:solidFill>
                        </a:rPr>
                        <a:t>llwyd</a:t>
                      </a:r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</a:rPr>
                        <a:t>brown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33824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 rot="10800000">
            <a:off x="10963245" y="2038350"/>
            <a:ext cx="1415772" cy="338666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GB" sz="8000" dirty="0" err="1"/>
              <a:t>Lliwiau</a:t>
            </a:r>
            <a:endParaRPr lang="en-GB" sz="8000" dirty="0"/>
          </a:p>
        </p:txBody>
      </p:sp>
      <p:sp>
        <p:nvSpPr>
          <p:cNvPr id="4" name="Rectangle 3"/>
          <p:cNvSpPr/>
          <p:nvPr/>
        </p:nvSpPr>
        <p:spPr>
          <a:xfrm>
            <a:off x="238155" y="73335"/>
            <a:ext cx="50439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https://www.youtube.com/watch?v=rySWpRmZS7A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17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250" y="723900"/>
            <a:ext cx="113157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u="sng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Dyddiau’r</a:t>
            </a:r>
            <a:r>
              <a:rPr lang="en-GB" sz="3200" u="sng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u="sng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Wythnos</a:t>
            </a:r>
            <a:r>
              <a:rPr lang="en-GB" sz="3200" u="sng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 Days of the Week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en-GB" sz="3200" u="none" strike="noStrike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en-GB" sz="3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3200" u="none" strike="noStrike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Llun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een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Monday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Mawrth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mowrth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Tuesday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Mercher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merr-kherr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Wednesday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Iau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y-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igh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Thursday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Gwener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gwen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 err)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Friday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Sadwrn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sad-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oo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rn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Saturday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Sul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deeth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seal)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Sunday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https://cdn-icons-png.flaticon.com/512/2244/224422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81" y="323850"/>
            <a:ext cx="1585913" cy="158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318967" y="200710"/>
            <a:ext cx="50140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https://www.youtube.com/watch?v=QD6XUDLzo8k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2238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407581"/>
            <a:ext cx="1106805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u="sng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Misoedd</a:t>
            </a:r>
            <a:r>
              <a:rPr lang="en-GB" sz="2800" u="sng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2800" u="sng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Flwyddyn</a:t>
            </a:r>
            <a:r>
              <a:rPr lang="en-GB" sz="2800" u="sng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/Months of the Year</a:t>
            </a:r>
          </a:p>
          <a:p>
            <a:pPr algn="ctr">
              <a:spcAft>
                <a:spcPts val="0"/>
              </a:spcAf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Ionawr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(yon-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owrr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January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Chwefror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(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khwe-vrrohrr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February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Mawrth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(mow-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rth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March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Ebrill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(air-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-ill)     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April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Mai                                   (m –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ie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…’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ie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’ as in p</a:t>
            </a:r>
            <a:r>
              <a:rPr lang="en-GB" sz="28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ie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May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Mehefin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(meh-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hev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-in)  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June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Gorffennaf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(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guh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orr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-fen-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arv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July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Awst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(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owst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August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Medi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(meh-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dee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September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Hydref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(huh-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drev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October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Tachwedd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(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tahkh-weth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November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Rhagfyr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(Rag-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virr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</a:t>
            </a:r>
            <a:r>
              <a:rPr lang="en-GB" sz="28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December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s://cdn-icons-png.flaticon.com/512/2244/224422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4975" y="266700"/>
            <a:ext cx="1158875" cy="115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534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0" y="367784"/>
            <a:ext cx="103441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4800" b="1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Cyfarchion</a:t>
            </a:r>
            <a:r>
              <a:rPr lang="en-GB" sz="48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 Greetings</a:t>
            </a:r>
            <a:endParaRPr lang="en-GB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s://cdn-icons-png.flaticon.com/512/9437/943751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198438"/>
            <a:ext cx="1692275" cy="169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509625"/>
              </p:ext>
            </p:extLst>
          </p:nvPr>
        </p:nvGraphicFramePr>
        <p:xfrm>
          <a:off x="327025" y="2354580"/>
          <a:ext cx="11661774" cy="408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9501">
                  <a:extLst>
                    <a:ext uri="{9D8B030D-6E8A-4147-A177-3AD203B41FA5}">
                      <a16:colId xmlns:a16="http://schemas.microsoft.com/office/drawing/2014/main" val="4036836020"/>
                    </a:ext>
                  </a:extLst>
                </a:gridCol>
                <a:gridCol w="4508500">
                  <a:extLst>
                    <a:ext uri="{9D8B030D-6E8A-4147-A177-3AD203B41FA5}">
                      <a16:colId xmlns:a16="http://schemas.microsoft.com/office/drawing/2014/main" val="1020169011"/>
                    </a:ext>
                  </a:extLst>
                </a:gridCol>
                <a:gridCol w="3533773">
                  <a:extLst>
                    <a:ext uri="{9D8B030D-6E8A-4147-A177-3AD203B41FA5}">
                      <a16:colId xmlns:a16="http://schemas.microsoft.com/office/drawing/2014/main" val="3554967191"/>
                    </a:ext>
                  </a:extLst>
                </a:gridCol>
              </a:tblGrid>
              <a:tr h="47062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Welsh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Pronunciation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English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0987429"/>
                  </a:ext>
                </a:extLst>
              </a:tr>
              <a:tr h="32536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Helo</a:t>
                      </a:r>
                      <a:r>
                        <a:rPr lang="en-GB" sz="3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en-GB" sz="3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Shwmae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Bore da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Prynhawn</a:t>
                      </a:r>
                      <a:r>
                        <a:rPr lang="en-GB" sz="3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     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Noswaith</a:t>
                      </a:r>
                      <a:r>
                        <a:rPr lang="en-GB" sz="3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3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dda</a:t>
                      </a:r>
                      <a:r>
                        <a:rPr lang="en-GB" sz="3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Nos da                </a:t>
                      </a:r>
                      <a:endParaRPr lang="en-GB" sz="32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Hwyl</a:t>
                      </a:r>
                      <a:r>
                        <a:rPr lang="en-GB" sz="3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3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Fawr</a:t>
                      </a:r>
                      <a:r>
                        <a:rPr lang="en-GB" sz="3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(shoe – my)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3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bo-rre</a:t>
                      </a: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dah)</a:t>
                      </a:r>
                      <a:r>
                        <a:rPr lang="en-GB" sz="3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3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pruhn-hown</a:t>
                      </a: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dah)</a:t>
                      </a:r>
                      <a:r>
                        <a:rPr lang="en-GB" sz="3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3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noss</a:t>
                      </a: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-why-</a:t>
                      </a:r>
                      <a:r>
                        <a:rPr lang="en-GB" sz="3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3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thah</a:t>
                      </a: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GB" sz="3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3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noss</a:t>
                      </a: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-da)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3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Hoil</a:t>
                      </a: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3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vowrr</a:t>
                      </a:r>
                      <a:r>
                        <a:rPr lang="en-GB" sz="3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GB" sz="3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32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Hello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Good morning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Good afternoon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Good evening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Goodnight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Goodbye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14977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2888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420657"/>
              </p:ext>
            </p:extLst>
          </p:nvPr>
        </p:nvGraphicFramePr>
        <p:xfrm>
          <a:off x="520698" y="999066"/>
          <a:ext cx="11379201" cy="45152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8728">
                  <a:extLst>
                    <a:ext uri="{9D8B030D-6E8A-4147-A177-3AD203B41FA5}">
                      <a16:colId xmlns:a16="http://schemas.microsoft.com/office/drawing/2014/main" val="1030704487"/>
                    </a:ext>
                  </a:extLst>
                </a:gridCol>
                <a:gridCol w="4075160">
                  <a:extLst>
                    <a:ext uri="{9D8B030D-6E8A-4147-A177-3AD203B41FA5}">
                      <a16:colId xmlns:a16="http://schemas.microsoft.com/office/drawing/2014/main" val="1354032132"/>
                    </a:ext>
                  </a:extLst>
                </a:gridCol>
                <a:gridCol w="3515313">
                  <a:extLst>
                    <a:ext uri="{9D8B030D-6E8A-4147-A177-3AD203B41FA5}">
                      <a16:colId xmlns:a16="http://schemas.microsoft.com/office/drawing/2014/main" val="3626419191"/>
                    </a:ext>
                  </a:extLst>
                </a:gridCol>
              </a:tblGrid>
              <a:tr h="7662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Welsh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Pronunciation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English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239870"/>
                  </a:ext>
                </a:extLst>
              </a:tr>
              <a:tr h="22987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gwelwch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yn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dda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plîs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Diolch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yn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fawr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iawn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Croeso                                   </a:t>
                      </a:r>
                      <a:endParaRPr lang="en-GB" sz="2400" dirty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Esgusodwch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fi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Mae’n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ddrwg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‘da fi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gwel-ookh-een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thah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2400" dirty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dee-olch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uhn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vowrr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yown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/>
                      <a:r>
                        <a:rPr lang="en-GB" sz="2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kroy-ssohh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ess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-sod-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ookh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-vee)</a:t>
                      </a:r>
                    </a:p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(Mine </a:t>
                      </a:r>
                      <a:r>
                        <a:rPr lang="en-GB" sz="24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thrroog</a:t>
                      </a:r>
                      <a:r>
                        <a:rPr lang="en-GB" sz="24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‘da vee!)</a:t>
                      </a:r>
                    </a:p>
                    <a:p>
                      <a:pPr algn="ctr"/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Please</a:t>
                      </a:r>
                    </a:p>
                    <a:p>
                      <a:pPr algn="ctr"/>
                      <a:endParaRPr lang="en-GB" sz="2400" i="1" dirty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Thank you (very much)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You’re welcome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Excuse me</a:t>
                      </a:r>
                      <a:endParaRPr lang="en-GB" sz="2400" dirty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i="1" dirty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I’m sorry</a:t>
                      </a:r>
                      <a:endParaRPr lang="en-GB" sz="2400" dirty="0"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67466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2851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06500" y="6200537"/>
            <a:ext cx="11620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en-GB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162868"/>
              </p:ext>
            </p:extLst>
          </p:nvPr>
        </p:nvGraphicFramePr>
        <p:xfrm>
          <a:off x="431798" y="0"/>
          <a:ext cx="11379201" cy="68766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8728">
                  <a:extLst>
                    <a:ext uri="{9D8B030D-6E8A-4147-A177-3AD203B41FA5}">
                      <a16:colId xmlns:a16="http://schemas.microsoft.com/office/drawing/2014/main" val="1030704487"/>
                    </a:ext>
                  </a:extLst>
                </a:gridCol>
                <a:gridCol w="4075160">
                  <a:extLst>
                    <a:ext uri="{9D8B030D-6E8A-4147-A177-3AD203B41FA5}">
                      <a16:colId xmlns:a16="http://schemas.microsoft.com/office/drawing/2014/main" val="1354032132"/>
                    </a:ext>
                  </a:extLst>
                </a:gridCol>
                <a:gridCol w="3515313">
                  <a:extLst>
                    <a:ext uri="{9D8B030D-6E8A-4147-A177-3AD203B41FA5}">
                      <a16:colId xmlns:a16="http://schemas.microsoft.com/office/drawing/2014/main" val="3626419191"/>
                    </a:ext>
                  </a:extLst>
                </a:gridCol>
              </a:tblGrid>
              <a:tr h="75013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Welsh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Pronunciation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English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239870"/>
                  </a:ext>
                </a:extLst>
              </a:tr>
              <a:tr h="59977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Pwy</a:t>
                      </a:r>
                      <a:r>
                        <a:rPr kumimoji="0" lang="en-GB" sz="2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2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wyt</a:t>
                      </a:r>
                      <a:r>
                        <a:rPr kumimoji="0" lang="en-GB" sz="2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2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</a:t>
                      </a:r>
                      <a:r>
                        <a:rPr kumimoji="0" lang="en-GB" sz="2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 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 </a:t>
                      </a: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ydw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Beth </a:t>
                      </a: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dy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enw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di?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Fy</a:t>
                      </a:r>
                      <a:r>
                        <a:rPr lang="en-GB" sz="2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i="1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enw</a:t>
                      </a:r>
                      <a:r>
                        <a:rPr lang="en-GB" sz="2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 </a:t>
                      </a:r>
                      <a:r>
                        <a:rPr lang="en-GB" sz="2200" i="1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2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___.             </a:t>
                      </a:r>
                      <a:endParaRPr lang="en-GB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Sut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wyt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Dw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i’n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u="sng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hapus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kumimoji="0" lang="en-GB" sz="2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u="sng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wedi</a:t>
                      </a:r>
                      <a:r>
                        <a:rPr lang="en-GB" sz="2200" u="sng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u="sng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blino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2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Ble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rwyt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ti’n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byw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2200" dirty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Dw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i’n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byw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________. </a:t>
                      </a:r>
                      <a:endParaRPr kumimoji="0" lang="en-GB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2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Pooee</a:t>
                      </a:r>
                      <a:r>
                        <a:rPr kumimoji="0" lang="en-GB" sz="2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2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ooeet</a:t>
                      </a:r>
                      <a:r>
                        <a:rPr kumimoji="0" lang="en-GB" sz="2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tee?)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(____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udoo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GB" sz="2200" u="sng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air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udee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duh 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enoo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dee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200" i="1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Vuh</a:t>
                      </a:r>
                      <a:r>
                        <a:rPr lang="en-GB" sz="2200" i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i="1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enoo</a:t>
                      </a:r>
                      <a:r>
                        <a:rPr lang="en-GB" sz="2200" i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i="1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GB" sz="2200" i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i="1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udee</a:t>
                      </a:r>
                      <a:r>
                        <a:rPr lang="en-GB" sz="2200" i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____. </a:t>
                      </a:r>
                      <a:r>
                        <a:rPr lang="en-GB" sz="22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(Sit 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ooeet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tee?)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(Do 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ee’n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hapis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GB" sz="2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i="1" dirty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wedee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bleeno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Ble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rrooeet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tee’n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bue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(Do 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ee’n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2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bue</a:t>
                      </a:r>
                      <a:r>
                        <a:rPr lang="en-GB" sz="2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____.)</a:t>
                      </a:r>
                      <a:r>
                        <a:rPr lang="en-GB" sz="22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2200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kumimoji="0" lang="en-GB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 are you?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am____.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i="1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your name?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i="1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name is ________.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i="1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are you?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i="1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am happy.</a:t>
                      </a:r>
                      <a:endParaRPr lang="en-GB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tired</a:t>
                      </a:r>
                      <a:endParaRPr lang="en-GB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Where do you live?</a:t>
                      </a:r>
                      <a:endParaRPr lang="en-GB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dirty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live____.</a:t>
                      </a:r>
                      <a:endParaRPr lang="en-GB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67466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8286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838201"/>
            <a:ext cx="1133475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Bwyd</a:t>
            </a:r>
            <a:r>
              <a:rPr lang="en-GB" sz="3200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/Food</a:t>
            </a:r>
          </a:p>
          <a:p>
            <a:pPr algn="ctr">
              <a:spcAft>
                <a:spcPts val="0"/>
              </a:spcAft>
            </a:pPr>
            <a:endParaRPr lang="en-GB" sz="3200" u="sng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Tost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(tossed)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toast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Grawnfwyd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grounvooeed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cereal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ŷ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oo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egg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Ffrwyth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froo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eeth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fruit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Bacŵn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/cig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moch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backwn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bacon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sosej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selsig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sosej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sellsig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sausage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Ffa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pob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(far p-or-b)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Baked beans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dost 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(…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dossed)    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…on toast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cdn-icons-png.flaticon.com/512/737/73796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8725" y="198438"/>
            <a:ext cx="1673225" cy="167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670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1950" y="139701"/>
            <a:ext cx="115443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b="1" u="sng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</a:t>
            </a:r>
            <a:r>
              <a:rPr lang="en-GB" sz="2800" b="1" u="sng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Tywydd</a:t>
            </a:r>
            <a:r>
              <a:rPr lang="en-GB" sz="2800" b="1" u="sng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 The Weather</a:t>
            </a:r>
          </a:p>
          <a:p>
            <a:pPr algn="ctr">
              <a:spcAft>
                <a:spcPts val="0"/>
              </a:spcAf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Sut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mae’r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tywydd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(Sit 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my’r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tow-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ith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How’s the weather?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Mae 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(My 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hee’n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It is…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Roedd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(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Royth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hee’n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It was ….</a:t>
            </a:r>
          </a:p>
          <a:p>
            <a:pPr algn="just">
              <a:spcAft>
                <a:spcPts val="0"/>
              </a:spcAf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oer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oeerr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cold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boeth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boyth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hot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bwrw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glaw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(boo-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roo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glou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raining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bwrw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eira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(boo-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roo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ai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-rah)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snowing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ddiflas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thiv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-las)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miserable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niwlog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(new-log)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foggy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heulog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(hay-log)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sunny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wyntog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(win-tog)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windy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cdn-icons-png.flaticon.com/512/648/6481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525" y="4603930"/>
            <a:ext cx="1978025" cy="197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445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76300" y="1409700"/>
            <a:ext cx="1064895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pen                                                                     head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llygaid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llu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-guide)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eyes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clust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iau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(cl-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isst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-I)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ear(s)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trwyn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tr-oo-een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nose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ceg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(k-</a:t>
            </a:r>
            <a:r>
              <a:rPr lang="en-GB" sz="2800" u="sng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air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mouth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braich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breichiau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-I-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kh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aykh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-I)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arm(s)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coes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(au)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koyss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leg(s)   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troed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traed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troyd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/tried)                         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foot/feet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llaw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dwylo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llow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/do-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-lo)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hand(s) 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gwallt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(goo-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allt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hair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bola                       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GB" sz="2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-lar)                                </a:t>
            </a: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stomach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94896" y="482084"/>
            <a:ext cx="73068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Rhannau’r</a:t>
            </a:r>
            <a:r>
              <a:rPr lang="en-GB" sz="32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b="1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Corff</a:t>
            </a:r>
            <a:r>
              <a:rPr lang="en-GB" sz="32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 Parts of the body</a:t>
            </a:r>
            <a:endParaRPr lang="en-GB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cdn-icons-png.flaticon.com/512/2969/29691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125" y="494819"/>
            <a:ext cx="1639321" cy="163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58221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8150" y="171450"/>
            <a:ext cx="114681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u="sng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Dillad</a:t>
            </a:r>
            <a:r>
              <a:rPr lang="en-GB" sz="32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/Clothes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ffrog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(frog)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dress</a:t>
            </a:r>
            <a:r>
              <a:rPr lang="en-GB" sz="32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siwmper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oomp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-err)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jumper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trowsus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(t-row-sis)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trousers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siorts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-or-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ts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shorts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crys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(crease)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shirt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cot        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(cot)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coat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sgert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sgert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skirt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crys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-t   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(crease-tee)     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t-shirt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esgidiau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-kid-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ee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-eye)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shoes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sanau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(san-eye)          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socks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gwisg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ysgol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gwhisk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usgol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school uniform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3200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gwisgwch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…!            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3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gwhisk-ookh</a:t>
            </a: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…!)             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wear…!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cdn-icons-png.flaticon.com/512/2954/295491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275" y="304800"/>
            <a:ext cx="900113" cy="90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7164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999</Words>
  <Application>Microsoft Office PowerPoint</Application>
  <PresentationFormat>Widescreen</PresentationFormat>
  <Paragraphs>278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Powell (Glan-yr-Afon Primary School)</dc:creator>
  <cp:lastModifiedBy>R Lundrigan (Bryn Hafod Primary School)</cp:lastModifiedBy>
  <cp:revision>11</cp:revision>
  <dcterms:created xsi:type="dcterms:W3CDTF">2023-03-05T21:32:11Z</dcterms:created>
  <dcterms:modified xsi:type="dcterms:W3CDTF">2023-03-08T08:03:31Z</dcterms:modified>
</cp:coreProperties>
</file>